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FF"/>
    <a:srgbClr val="C41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161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88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673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01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718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510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761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9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13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0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79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F4A22-36AD-4F14-ACD4-D89DAD88876D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extfeld 6"/>
          <p:cNvSpPr txBox="1"/>
          <p:nvPr userDrawn="1"/>
        </p:nvSpPr>
        <p:spPr>
          <a:xfrm>
            <a:off x="238125" y="6531119"/>
            <a:ext cx="4915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/>
              <a:t>Anlage: PRODUKTIONSGUIDE | ALLGEMEINE PRODUKTIONSGRUNDLAGEN | AGENDA</a:t>
            </a:r>
            <a:endParaRPr lang="de-DE" sz="800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9693679" y="6531119"/>
            <a:ext cx="4915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/>
              <a:t>© INTERARTES GMBH | www.oktogon-portal.com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43754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717705" y="1341685"/>
            <a:ext cx="2238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717705" y="1623696"/>
            <a:ext cx="2238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rgbClr val="CC0099"/>
                </a:solidFill>
              </a:rPr>
              <a:t>morning</a:t>
            </a:r>
            <a:endParaRPr lang="de-DE" b="1" dirty="0">
              <a:solidFill>
                <a:srgbClr val="CC0099"/>
              </a:solidFill>
            </a:endParaRPr>
          </a:p>
        </p:txBody>
      </p:sp>
      <p:cxnSp>
        <p:nvCxnSpPr>
          <p:cNvPr id="8" name="Gerader Verbinder 7"/>
          <p:cNvCxnSpPr/>
          <p:nvPr/>
        </p:nvCxnSpPr>
        <p:spPr>
          <a:xfrm>
            <a:off x="1786071" y="2016803"/>
            <a:ext cx="392252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1786071" y="2357119"/>
            <a:ext cx="392252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>
            <a:off x="1786071" y="2696382"/>
            <a:ext cx="392252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1786071" y="3059622"/>
            <a:ext cx="392252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>
            <a:off x="1786071" y="3428175"/>
            <a:ext cx="392252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1786071" y="3852832"/>
            <a:ext cx="392252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>
            <a:off x="1786071" y="4231587"/>
            <a:ext cx="392252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>
            <a:off x="1786071" y="4809141"/>
            <a:ext cx="392252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>
            <a:off x="1786071" y="5132800"/>
            <a:ext cx="392252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6078052" y="2025349"/>
            <a:ext cx="4314772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6078052" y="3646201"/>
            <a:ext cx="4314772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/>
          <p:cNvCxnSpPr/>
          <p:nvPr/>
        </p:nvCxnSpPr>
        <p:spPr>
          <a:xfrm>
            <a:off x="6078052" y="3978062"/>
            <a:ext cx="4314772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6078052" y="4324453"/>
            <a:ext cx="4314772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>
            <a:off x="6078052" y="4668233"/>
            <a:ext cx="4314772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>
            <a:off x="6078052" y="5357454"/>
            <a:ext cx="4314772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>
            <a:off x="6078052" y="5712302"/>
            <a:ext cx="4314772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>
            <a:off x="6078052" y="4997193"/>
            <a:ext cx="4314772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5973511" y="1623696"/>
            <a:ext cx="2238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rgbClr val="CC0099"/>
                </a:solidFill>
              </a:rPr>
              <a:t>afternoon</a:t>
            </a:r>
            <a:endParaRPr lang="de-DE" b="1" dirty="0">
              <a:solidFill>
                <a:srgbClr val="CC0099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801596" y="625399"/>
            <a:ext cx="5872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Veranstaltungsname 2021</a:t>
            </a:r>
          </a:p>
          <a:p>
            <a:pPr algn="ctr"/>
            <a:r>
              <a:rPr lang="de-DE" sz="2400" b="1" dirty="0" smtClean="0"/>
              <a:t>Oktogon | Zeche Zollverein</a:t>
            </a:r>
            <a:endParaRPr lang="de-DE" sz="2400" b="1" dirty="0"/>
          </a:p>
        </p:txBody>
      </p:sp>
      <p:pic>
        <p:nvPicPr>
          <p:cNvPr id="33" name="Grafik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805" y="128884"/>
            <a:ext cx="1575748" cy="1550075"/>
          </a:xfrm>
          <a:prstGeom prst="rect">
            <a:avLst/>
          </a:prstGeom>
        </p:spPr>
      </p:pic>
      <p:sp>
        <p:nvSpPr>
          <p:cNvPr id="34" name="Textfeld 33"/>
          <p:cNvSpPr txBox="1"/>
          <p:nvPr/>
        </p:nvSpPr>
        <p:spPr>
          <a:xfrm>
            <a:off x="1717705" y="1993028"/>
            <a:ext cx="1911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Warm </a:t>
            </a:r>
            <a:r>
              <a:rPr lang="de-DE" sz="950" b="1" dirty="0" err="1" smtClean="0"/>
              <a:t>up</a:t>
            </a:r>
            <a:endParaRPr lang="de-DE" sz="950" b="1" dirty="0" smtClean="0"/>
          </a:p>
          <a:p>
            <a:r>
              <a:rPr lang="de-DE" sz="950" b="1" dirty="0" smtClean="0"/>
              <a:t>- </a:t>
            </a:r>
            <a:r>
              <a:rPr lang="de-DE" sz="950" b="1" dirty="0" err="1" smtClean="0"/>
              <a:t>Memories</a:t>
            </a:r>
            <a:r>
              <a:rPr lang="de-DE" sz="950" b="1" dirty="0" smtClean="0"/>
              <a:t> </a:t>
            </a:r>
            <a:r>
              <a:rPr lang="de-DE" sz="950" b="1" dirty="0" err="1" smtClean="0"/>
              <a:t>from</a:t>
            </a:r>
            <a:r>
              <a:rPr lang="de-DE" sz="950" b="1" dirty="0" smtClean="0"/>
              <a:t> last </a:t>
            </a:r>
            <a:r>
              <a:rPr lang="de-DE" sz="950" b="1" dirty="0" err="1" smtClean="0"/>
              <a:t>night</a:t>
            </a:r>
            <a:r>
              <a:rPr lang="de-DE" sz="950" b="1" dirty="0" smtClean="0"/>
              <a:t> -</a:t>
            </a:r>
            <a:endParaRPr lang="de-DE" sz="950" b="1" dirty="0"/>
          </a:p>
        </p:txBody>
      </p:sp>
      <p:sp>
        <p:nvSpPr>
          <p:cNvPr id="35" name="Textfeld 34"/>
          <p:cNvSpPr txBox="1"/>
          <p:nvPr/>
        </p:nvSpPr>
        <p:spPr>
          <a:xfrm>
            <a:off x="3592620" y="2059368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9:00</a:t>
            </a:r>
            <a:endParaRPr lang="de-DE" sz="950" b="1" dirty="0"/>
          </a:p>
        </p:txBody>
      </p:sp>
      <p:sp>
        <p:nvSpPr>
          <p:cNvPr id="36" name="Textfeld 35"/>
          <p:cNvSpPr txBox="1"/>
          <p:nvPr/>
        </p:nvSpPr>
        <p:spPr>
          <a:xfrm>
            <a:off x="4030827" y="2058585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9:15</a:t>
            </a:r>
            <a:endParaRPr lang="de-DE" sz="950" b="1" dirty="0"/>
          </a:p>
        </p:txBody>
      </p:sp>
      <p:sp>
        <p:nvSpPr>
          <p:cNvPr id="37" name="Textfeld 36"/>
          <p:cNvSpPr txBox="1"/>
          <p:nvPr/>
        </p:nvSpPr>
        <p:spPr>
          <a:xfrm>
            <a:off x="1717705" y="2419211"/>
            <a:ext cx="1911063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Welcome</a:t>
            </a:r>
            <a:endParaRPr lang="de-DE" sz="950" b="1" dirty="0"/>
          </a:p>
        </p:txBody>
      </p:sp>
      <p:sp>
        <p:nvSpPr>
          <p:cNvPr id="38" name="Textfeld 37"/>
          <p:cNvSpPr txBox="1"/>
          <p:nvPr/>
        </p:nvSpPr>
        <p:spPr>
          <a:xfrm>
            <a:off x="3592620" y="2407724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9:15</a:t>
            </a:r>
            <a:endParaRPr lang="de-DE" sz="950" b="1" dirty="0"/>
          </a:p>
        </p:txBody>
      </p:sp>
      <p:sp>
        <p:nvSpPr>
          <p:cNvPr id="39" name="Textfeld 38"/>
          <p:cNvSpPr txBox="1"/>
          <p:nvPr/>
        </p:nvSpPr>
        <p:spPr>
          <a:xfrm>
            <a:off x="4030827" y="2406941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9:20</a:t>
            </a:r>
            <a:endParaRPr lang="de-DE" sz="950" b="1" dirty="0"/>
          </a:p>
        </p:txBody>
      </p:sp>
      <p:sp>
        <p:nvSpPr>
          <p:cNvPr id="40" name="Textfeld 39"/>
          <p:cNvSpPr txBox="1"/>
          <p:nvPr/>
        </p:nvSpPr>
        <p:spPr>
          <a:xfrm>
            <a:off x="4463988" y="2334626"/>
            <a:ext cx="12446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Melanie </a:t>
            </a:r>
            <a:r>
              <a:rPr lang="de-DE" sz="950" b="1" dirty="0" err="1" smtClean="0"/>
              <a:t>Mittmann</a:t>
            </a:r>
            <a:endParaRPr lang="de-DE" sz="950" b="1" dirty="0" smtClean="0"/>
          </a:p>
          <a:p>
            <a:r>
              <a:rPr lang="de-DE" sz="950" b="1" dirty="0" smtClean="0"/>
              <a:t>Max Mustermann</a:t>
            </a:r>
            <a:endParaRPr lang="de-DE" sz="950" b="1" dirty="0"/>
          </a:p>
        </p:txBody>
      </p:sp>
      <p:sp>
        <p:nvSpPr>
          <p:cNvPr id="41" name="Textfeld 40"/>
          <p:cNvSpPr txBox="1"/>
          <p:nvPr/>
        </p:nvSpPr>
        <p:spPr>
          <a:xfrm>
            <a:off x="1717705" y="2681582"/>
            <a:ext cx="1911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Service Line</a:t>
            </a:r>
          </a:p>
          <a:p>
            <a:r>
              <a:rPr lang="de-DE" sz="950" b="1" dirty="0" smtClean="0"/>
              <a:t>- </a:t>
            </a:r>
            <a:r>
              <a:rPr lang="de-DE" sz="950" b="1" dirty="0" err="1" smtClean="0"/>
              <a:t>Let‘s</a:t>
            </a:r>
            <a:r>
              <a:rPr lang="de-DE" sz="950" b="1" dirty="0" smtClean="0"/>
              <a:t> </a:t>
            </a:r>
            <a:r>
              <a:rPr lang="de-DE" sz="950" b="1" dirty="0" err="1" smtClean="0"/>
              <a:t>move</a:t>
            </a:r>
            <a:r>
              <a:rPr lang="de-DE" sz="950" b="1" dirty="0" smtClean="0"/>
              <a:t> on -</a:t>
            </a:r>
            <a:endParaRPr lang="de-DE" sz="950" b="1" dirty="0"/>
          </a:p>
        </p:txBody>
      </p:sp>
      <p:sp>
        <p:nvSpPr>
          <p:cNvPr id="42" name="Textfeld 41"/>
          <p:cNvSpPr txBox="1"/>
          <p:nvPr/>
        </p:nvSpPr>
        <p:spPr>
          <a:xfrm>
            <a:off x="3592620" y="2761705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9:30</a:t>
            </a:r>
            <a:endParaRPr lang="de-DE" sz="950" b="1" dirty="0"/>
          </a:p>
        </p:txBody>
      </p:sp>
      <p:sp>
        <p:nvSpPr>
          <p:cNvPr id="43" name="Textfeld 42"/>
          <p:cNvSpPr txBox="1"/>
          <p:nvPr/>
        </p:nvSpPr>
        <p:spPr>
          <a:xfrm>
            <a:off x="4030827" y="2760922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9:50</a:t>
            </a:r>
            <a:endParaRPr lang="de-DE" sz="950" b="1" dirty="0"/>
          </a:p>
        </p:txBody>
      </p:sp>
      <p:sp>
        <p:nvSpPr>
          <p:cNvPr id="44" name="Textfeld 43"/>
          <p:cNvSpPr txBox="1"/>
          <p:nvPr/>
        </p:nvSpPr>
        <p:spPr>
          <a:xfrm>
            <a:off x="4463988" y="2761263"/>
            <a:ext cx="124460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Stephan Stups</a:t>
            </a:r>
            <a:endParaRPr lang="de-DE" sz="950" b="1" dirty="0"/>
          </a:p>
        </p:txBody>
      </p:sp>
      <p:sp>
        <p:nvSpPr>
          <p:cNvPr id="45" name="Textfeld 44"/>
          <p:cNvSpPr txBox="1"/>
          <p:nvPr/>
        </p:nvSpPr>
        <p:spPr>
          <a:xfrm>
            <a:off x="1717704" y="3059622"/>
            <a:ext cx="1911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The Yin </a:t>
            </a:r>
            <a:r>
              <a:rPr lang="de-DE" sz="950" b="1" dirty="0" err="1" smtClean="0"/>
              <a:t>and</a:t>
            </a:r>
            <a:r>
              <a:rPr lang="de-DE" sz="950" b="1" dirty="0" smtClean="0"/>
              <a:t> Yang </a:t>
            </a:r>
            <a:r>
              <a:rPr lang="de-DE" sz="950" b="1" dirty="0" err="1" smtClean="0"/>
              <a:t>of</a:t>
            </a:r>
            <a:endParaRPr lang="de-DE" sz="950" b="1" dirty="0" smtClean="0"/>
          </a:p>
          <a:p>
            <a:r>
              <a:rPr lang="de-DE" sz="950" b="1" dirty="0" smtClean="0"/>
              <a:t>Business Transformation</a:t>
            </a:r>
            <a:endParaRPr lang="de-DE" sz="950" b="1" dirty="0"/>
          </a:p>
        </p:txBody>
      </p:sp>
      <p:sp>
        <p:nvSpPr>
          <p:cNvPr id="46" name="Textfeld 45"/>
          <p:cNvSpPr txBox="1"/>
          <p:nvPr/>
        </p:nvSpPr>
        <p:spPr>
          <a:xfrm>
            <a:off x="3592620" y="3122359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9:50</a:t>
            </a:r>
            <a:endParaRPr lang="de-DE" sz="950" b="1" dirty="0"/>
          </a:p>
        </p:txBody>
      </p:sp>
      <p:sp>
        <p:nvSpPr>
          <p:cNvPr id="47" name="Textfeld 46"/>
          <p:cNvSpPr txBox="1"/>
          <p:nvPr/>
        </p:nvSpPr>
        <p:spPr>
          <a:xfrm>
            <a:off x="4030827" y="3121576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10:05</a:t>
            </a:r>
            <a:endParaRPr lang="de-DE" sz="950" b="1" dirty="0"/>
          </a:p>
        </p:txBody>
      </p:sp>
      <p:sp>
        <p:nvSpPr>
          <p:cNvPr id="48" name="Textfeld 47"/>
          <p:cNvSpPr txBox="1"/>
          <p:nvPr/>
        </p:nvSpPr>
        <p:spPr>
          <a:xfrm>
            <a:off x="4463988" y="3053947"/>
            <a:ext cx="12446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Marta Muster</a:t>
            </a:r>
          </a:p>
          <a:p>
            <a:r>
              <a:rPr lang="de-DE" sz="950" b="1" dirty="0" smtClean="0"/>
              <a:t>CEO Muster AG</a:t>
            </a:r>
            <a:endParaRPr lang="de-DE" sz="950" b="1" dirty="0"/>
          </a:p>
        </p:txBody>
      </p:sp>
      <p:sp>
        <p:nvSpPr>
          <p:cNvPr id="49" name="Textfeld 48"/>
          <p:cNvSpPr txBox="1"/>
          <p:nvPr/>
        </p:nvSpPr>
        <p:spPr>
          <a:xfrm>
            <a:off x="1717703" y="3444343"/>
            <a:ext cx="1911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Transformation in a </a:t>
            </a:r>
          </a:p>
          <a:p>
            <a:r>
              <a:rPr lang="de-DE" sz="950" b="1" dirty="0" smtClean="0"/>
              <a:t>Large </a:t>
            </a:r>
            <a:r>
              <a:rPr lang="de-DE" sz="950" b="1" dirty="0" err="1" smtClean="0"/>
              <a:t>corporate</a:t>
            </a:r>
            <a:endParaRPr lang="de-DE" sz="950" b="1" dirty="0"/>
          </a:p>
        </p:txBody>
      </p:sp>
      <p:sp>
        <p:nvSpPr>
          <p:cNvPr id="50" name="Textfeld 49"/>
          <p:cNvSpPr txBox="1"/>
          <p:nvPr/>
        </p:nvSpPr>
        <p:spPr>
          <a:xfrm>
            <a:off x="3592620" y="3529324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10:05</a:t>
            </a:r>
            <a:endParaRPr lang="de-DE" sz="950" b="1" dirty="0"/>
          </a:p>
        </p:txBody>
      </p:sp>
      <p:sp>
        <p:nvSpPr>
          <p:cNvPr id="51" name="Textfeld 50"/>
          <p:cNvSpPr txBox="1"/>
          <p:nvPr/>
        </p:nvSpPr>
        <p:spPr>
          <a:xfrm>
            <a:off x="4030827" y="3528541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10:15</a:t>
            </a:r>
            <a:endParaRPr lang="de-DE" sz="950" b="1" dirty="0"/>
          </a:p>
        </p:txBody>
      </p:sp>
      <p:sp>
        <p:nvSpPr>
          <p:cNvPr id="52" name="Textfeld 51"/>
          <p:cNvSpPr txBox="1"/>
          <p:nvPr/>
        </p:nvSpPr>
        <p:spPr>
          <a:xfrm>
            <a:off x="4463988" y="3460912"/>
            <a:ext cx="12446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Edgar Eins</a:t>
            </a:r>
          </a:p>
          <a:p>
            <a:r>
              <a:rPr lang="de-DE" sz="950" b="1" dirty="0" smtClean="0"/>
              <a:t>Prof. University</a:t>
            </a:r>
            <a:endParaRPr lang="de-DE" sz="950" b="1" dirty="0"/>
          </a:p>
        </p:txBody>
      </p:sp>
      <p:sp>
        <p:nvSpPr>
          <p:cNvPr id="53" name="Textfeld 52"/>
          <p:cNvSpPr txBox="1"/>
          <p:nvPr/>
        </p:nvSpPr>
        <p:spPr>
          <a:xfrm>
            <a:off x="1681558" y="3922946"/>
            <a:ext cx="146918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Break</a:t>
            </a:r>
            <a:endParaRPr lang="de-DE" sz="950" b="1" dirty="0"/>
          </a:p>
        </p:txBody>
      </p:sp>
      <p:sp>
        <p:nvSpPr>
          <p:cNvPr id="54" name="Textfeld 53"/>
          <p:cNvSpPr txBox="1"/>
          <p:nvPr/>
        </p:nvSpPr>
        <p:spPr>
          <a:xfrm>
            <a:off x="3592620" y="3925582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10:15</a:t>
            </a:r>
            <a:endParaRPr lang="de-DE" sz="950" b="1" dirty="0"/>
          </a:p>
        </p:txBody>
      </p:sp>
      <p:sp>
        <p:nvSpPr>
          <p:cNvPr id="55" name="Textfeld 54"/>
          <p:cNvSpPr txBox="1"/>
          <p:nvPr/>
        </p:nvSpPr>
        <p:spPr>
          <a:xfrm>
            <a:off x="4030827" y="3924799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10:30</a:t>
            </a:r>
            <a:endParaRPr lang="de-DE" sz="950" b="1" dirty="0"/>
          </a:p>
        </p:txBody>
      </p:sp>
      <p:sp>
        <p:nvSpPr>
          <p:cNvPr id="56" name="Textfeld 55"/>
          <p:cNvSpPr txBox="1"/>
          <p:nvPr/>
        </p:nvSpPr>
        <p:spPr>
          <a:xfrm>
            <a:off x="4463987" y="3857170"/>
            <a:ext cx="1911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Edgar Eins</a:t>
            </a:r>
          </a:p>
          <a:p>
            <a:r>
              <a:rPr lang="de-DE" sz="950" b="1" dirty="0" smtClean="0"/>
              <a:t>Prof. University</a:t>
            </a:r>
            <a:endParaRPr lang="de-DE" sz="950" b="1" dirty="0"/>
          </a:p>
        </p:txBody>
      </p:sp>
      <p:sp>
        <p:nvSpPr>
          <p:cNvPr id="57" name="Textfeld 56"/>
          <p:cNvSpPr txBox="1"/>
          <p:nvPr/>
        </p:nvSpPr>
        <p:spPr>
          <a:xfrm>
            <a:off x="1717702" y="4406951"/>
            <a:ext cx="1911063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Fun Event</a:t>
            </a:r>
            <a:endParaRPr lang="de-DE" sz="950" b="1" dirty="0"/>
          </a:p>
        </p:txBody>
      </p:sp>
      <p:sp>
        <p:nvSpPr>
          <p:cNvPr id="58" name="Textfeld 57"/>
          <p:cNvSpPr txBox="1"/>
          <p:nvPr/>
        </p:nvSpPr>
        <p:spPr>
          <a:xfrm>
            <a:off x="3592620" y="4409587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10:30</a:t>
            </a:r>
            <a:endParaRPr lang="de-DE" sz="950" b="1" dirty="0"/>
          </a:p>
        </p:txBody>
      </p:sp>
      <p:sp>
        <p:nvSpPr>
          <p:cNvPr id="59" name="Textfeld 58"/>
          <p:cNvSpPr txBox="1"/>
          <p:nvPr/>
        </p:nvSpPr>
        <p:spPr>
          <a:xfrm>
            <a:off x="4030827" y="4408804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12:15</a:t>
            </a:r>
            <a:endParaRPr lang="de-DE" sz="950" b="1" dirty="0"/>
          </a:p>
        </p:txBody>
      </p:sp>
      <p:sp>
        <p:nvSpPr>
          <p:cNvPr id="60" name="Textfeld 59"/>
          <p:cNvSpPr txBox="1"/>
          <p:nvPr/>
        </p:nvSpPr>
        <p:spPr>
          <a:xfrm>
            <a:off x="4463987" y="4241162"/>
            <a:ext cx="1344585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Transformation Tour – </a:t>
            </a:r>
          </a:p>
          <a:p>
            <a:r>
              <a:rPr lang="de-DE" sz="950" b="1" dirty="0" smtClean="0"/>
              <a:t>Design Museum /</a:t>
            </a:r>
          </a:p>
          <a:p>
            <a:r>
              <a:rPr lang="de-DE" sz="950" b="1" dirty="0" smtClean="0"/>
              <a:t>Ruhrmuseum</a:t>
            </a:r>
            <a:endParaRPr lang="de-DE" sz="950" b="1" dirty="0"/>
          </a:p>
        </p:txBody>
      </p:sp>
      <p:sp>
        <p:nvSpPr>
          <p:cNvPr id="61" name="Textfeld 60"/>
          <p:cNvSpPr txBox="1"/>
          <p:nvPr/>
        </p:nvSpPr>
        <p:spPr>
          <a:xfrm>
            <a:off x="1717701" y="4855685"/>
            <a:ext cx="1911063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Lunch</a:t>
            </a:r>
            <a:endParaRPr lang="de-DE" sz="950" b="1" dirty="0"/>
          </a:p>
        </p:txBody>
      </p:sp>
      <p:sp>
        <p:nvSpPr>
          <p:cNvPr id="62" name="Textfeld 61"/>
          <p:cNvSpPr txBox="1"/>
          <p:nvPr/>
        </p:nvSpPr>
        <p:spPr>
          <a:xfrm>
            <a:off x="3592620" y="4856463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12:15</a:t>
            </a:r>
            <a:endParaRPr lang="de-DE" sz="950" b="1" dirty="0"/>
          </a:p>
        </p:txBody>
      </p:sp>
      <p:sp>
        <p:nvSpPr>
          <p:cNvPr id="63" name="Textfeld 62"/>
          <p:cNvSpPr txBox="1"/>
          <p:nvPr/>
        </p:nvSpPr>
        <p:spPr>
          <a:xfrm>
            <a:off x="4030827" y="4855680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13:15</a:t>
            </a:r>
            <a:endParaRPr lang="de-DE" sz="950" b="1" dirty="0"/>
          </a:p>
        </p:txBody>
      </p:sp>
      <p:sp>
        <p:nvSpPr>
          <p:cNvPr id="64" name="Ellipse 63"/>
          <p:cNvSpPr/>
          <p:nvPr/>
        </p:nvSpPr>
        <p:spPr>
          <a:xfrm>
            <a:off x="3170652" y="3914828"/>
            <a:ext cx="256991" cy="256991"/>
          </a:xfrm>
          <a:prstGeom prst="ellips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5" name="Grafik 6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561" y="3934737"/>
            <a:ext cx="217171" cy="217171"/>
          </a:xfrm>
          <a:prstGeom prst="rect">
            <a:avLst/>
          </a:prstGeom>
        </p:spPr>
      </p:pic>
      <p:sp>
        <p:nvSpPr>
          <p:cNvPr id="67" name="Ellipse 66"/>
          <p:cNvSpPr/>
          <p:nvPr/>
        </p:nvSpPr>
        <p:spPr>
          <a:xfrm>
            <a:off x="3170648" y="4840641"/>
            <a:ext cx="256991" cy="256991"/>
          </a:xfrm>
          <a:prstGeom prst="ellips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8" name="Grafik 6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557" y="4860550"/>
            <a:ext cx="217171" cy="217171"/>
          </a:xfrm>
          <a:prstGeom prst="rect">
            <a:avLst/>
          </a:prstGeom>
        </p:spPr>
      </p:pic>
      <p:sp>
        <p:nvSpPr>
          <p:cNvPr id="69" name="Textfeld 68"/>
          <p:cNvSpPr txBox="1"/>
          <p:nvPr/>
        </p:nvSpPr>
        <p:spPr>
          <a:xfrm>
            <a:off x="5992837" y="2007096"/>
            <a:ext cx="268693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Break-out-Session 1</a:t>
            </a:r>
          </a:p>
          <a:p>
            <a:pPr marL="171450" indent="-171450">
              <a:buFontTx/>
              <a:buChar char="-"/>
            </a:pPr>
            <a:r>
              <a:rPr lang="de-DE" sz="950" dirty="0" err="1" smtClean="0"/>
              <a:t>Fully</a:t>
            </a:r>
            <a:r>
              <a:rPr lang="de-DE" sz="950" dirty="0" smtClean="0"/>
              <a:t> </a:t>
            </a:r>
            <a:r>
              <a:rPr lang="de-DE" sz="950" dirty="0" err="1" smtClean="0"/>
              <a:t>automated</a:t>
            </a:r>
            <a:r>
              <a:rPr lang="de-DE" sz="950" dirty="0" smtClean="0"/>
              <a:t> </a:t>
            </a:r>
            <a:r>
              <a:rPr lang="de-DE" sz="950" dirty="0" err="1" smtClean="0"/>
              <a:t>Production</a:t>
            </a:r>
            <a:r>
              <a:rPr lang="de-DE" sz="950" dirty="0" smtClean="0"/>
              <a:t> Supply: Integration </a:t>
            </a:r>
            <a:r>
              <a:rPr lang="de-DE" sz="950" dirty="0" err="1" smtClean="0"/>
              <a:t>of</a:t>
            </a:r>
            <a:r>
              <a:rPr lang="de-DE" sz="950" dirty="0" smtClean="0"/>
              <a:t> </a:t>
            </a:r>
            <a:r>
              <a:rPr lang="de-DE" sz="950" dirty="0" err="1" smtClean="0"/>
              <a:t>Logistics</a:t>
            </a:r>
            <a:r>
              <a:rPr lang="de-DE" sz="950" dirty="0" smtClean="0"/>
              <a:t> </a:t>
            </a:r>
            <a:r>
              <a:rPr lang="de-DE" sz="950" dirty="0" err="1" smtClean="0"/>
              <a:t>use</a:t>
            </a:r>
            <a:r>
              <a:rPr lang="de-DE" sz="950" dirty="0" smtClean="0"/>
              <a:t> </a:t>
            </a:r>
            <a:r>
              <a:rPr lang="de-DE" sz="950" dirty="0" err="1" smtClean="0"/>
              <a:t>cases</a:t>
            </a:r>
            <a:r>
              <a:rPr lang="de-DE" sz="950" dirty="0" smtClean="0"/>
              <a:t> at </a:t>
            </a:r>
            <a:r>
              <a:rPr lang="de-DE" sz="950" dirty="0" err="1" smtClean="0"/>
              <a:t>the</a:t>
            </a:r>
            <a:r>
              <a:rPr lang="de-DE" sz="950" dirty="0" smtClean="0"/>
              <a:t> Digital Factory</a:t>
            </a:r>
          </a:p>
          <a:p>
            <a:pPr marL="171450" indent="-171450">
              <a:buFontTx/>
              <a:buChar char="-"/>
            </a:pPr>
            <a:r>
              <a:rPr lang="de-DE" sz="950" dirty="0" smtClean="0"/>
              <a:t>-Public Cloud – Making </a:t>
            </a:r>
            <a:r>
              <a:rPr lang="de-DE" sz="950" dirty="0" err="1" smtClean="0"/>
              <a:t>the</a:t>
            </a:r>
            <a:r>
              <a:rPr lang="de-DE" sz="950" dirty="0" smtClean="0"/>
              <a:t> </a:t>
            </a:r>
            <a:r>
              <a:rPr lang="de-DE" sz="950" dirty="0" err="1" smtClean="0"/>
              <a:t>next</a:t>
            </a:r>
            <a:r>
              <a:rPr lang="de-DE" sz="950" dirty="0" smtClean="0"/>
              <a:t> </a:t>
            </a:r>
            <a:r>
              <a:rPr lang="de-DE" sz="950" dirty="0" err="1" smtClean="0"/>
              <a:t>move</a:t>
            </a:r>
            <a:r>
              <a:rPr lang="de-DE" sz="950" dirty="0" smtClean="0"/>
              <a:t> </a:t>
            </a:r>
            <a:r>
              <a:rPr lang="de-DE" sz="950" dirty="0" err="1" smtClean="0"/>
              <a:t>to</a:t>
            </a:r>
            <a:r>
              <a:rPr lang="de-DE" sz="950" dirty="0" smtClean="0"/>
              <a:t> a Cloud First </a:t>
            </a:r>
            <a:r>
              <a:rPr lang="de-DE" sz="950" dirty="0" err="1" smtClean="0"/>
              <a:t>Strategy</a:t>
            </a:r>
            <a:endParaRPr lang="de-DE" sz="950" dirty="0" smtClean="0"/>
          </a:p>
          <a:p>
            <a:pPr marL="171450" indent="-171450">
              <a:buFontTx/>
              <a:buChar char="-"/>
            </a:pPr>
            <a:r>
              <a:rPr lang="de-DE" sz="950" dirty="0" smtClean="0"/>
              <a:t>-</a:t>
            </a:r>
            <a:r>
              <a:rPr lang="de-DE" sz="950" dirty="0" err="1" smtClean="0"/>
              <a:t>DevOps</a:t>
            </a:r>
            <a:r>
              <a:rPr lang="de-DE" sz="950" dirty="0" smtClean="0"/>
              <a:t> </a:t>
            </a:r>
            <a:r>
              <a:rPr lang="de-DE" sz="950" dirty="0" err="1" smtClean="0"/>
              <a:t>for</a:t>
            </a:r>
            <a:r>
              <a:rPr lang="de-DE" sz="950" dirty="0" smtClean="0"/>
              <a:t> S4</a:t>
            </a:r>
          </a:p>
          <a:p>
            <a:pPr marL="171450" indent="-171450">
              <a:buFontTx/>
              <a:buChar char="-"/>
            </a:pPr>
            <a:r>
              <a:rPr lang="de-DE" sz="950" dirty="0" smtClean="0"/>
              <a:t>-</a:t>
            </a:r>
            <a:r>
              <a:rPr lang="de-DE" sz="950" dirty="0" err="1" smtClean="0"/>
              <a:t>Blockchain</a:t>
            </a:r>
            <a:r>
              <a:rPr lang="de-DE" sz="950" dirty="0" smtClean="0"/>
              <a:t> in </a:t>
            </a:r>
            <a:r>
              <a:rPr lang="de-DE" sz="950" dirty="0" err="1" smtClean="0"/>
              <a:t>the</a:t>
            </a:r>
            <a:r>
              <a:rPr lang="de-DE" sz="950" dirty="0" smtClean="0"/>
              <a:t> </a:t>
            </a:r>
            <a:r>
              <a:rPr lang="de-DE" sz="950" dirty="0" err="1" smtClean="0"/>
              <a:t>Finance</a:t>
            </a:r>
            <a:r>
              <a:rPr lang="de-DE" sz="950" dirty="0" smtClean="0"/>
              <a:t> World – </a:t>
            </a:r>
            <a:r>
              <a:rPr lang="de-DE" sz="950" dirty="0" err="1" smtClean="0"/>
              <a:t>How</a:t>
            </a:r>
            <a:r>
              <a:rPr lang="de-DE" sz="950" dirty="0" smtClean="0"/>
              <a:t> a </a:t>
            </a:r>
            <a:r>
              <a:rPr lang="de-DE" sz="950" dirty="0" err="1" smtClean="0"/>
              <a:t>myth</a:t>
            </a:r>
            <a:r>
              <a:rPr lang="de-DE" sz="950" dirty="0" smtClean="0"/>
              <a:t> </a:t>
            </a:r>
            <a:r>
              <a:rPr lang="de-DE" sz="950" dirty="0" err="1" smtClean="0"/>
              <a:t>turns</a:t>
            </a:r>
            <a:r>
              <a:rPr lang="de-DE" sz="950" dirty="0" smtClean="0"/>
              <a:t> </a:t>
            </a:r>
            <a:r>
              <a:rPr lang="de-DE" sz="950" dirty="0" err="1" smtClean="0"/>
              <a:t>to</a:t>
            </a:r>
            <a:r>
              <a:rPr lang="de-DE" sz="950" dirty="0" smtClean="0"/>
              <a:t> </a:t>
            </a:r>
            <a:r>
              <a:rPr lang="de-DE" sz="950" dirty="0" err="1" smtClean="0"/>
              <a:t>reality</a:t>
            </a:r>
            <a:endParaRPr lang="de-DE" sz="950" dirty="0" smtClean="0"/>
          </a:p>
          <a:p>
            <a:pPr marL="171450" indent="-171450">
              <a:buFontTx/>
              <a:buChar char="-"/>
            </a:pPr>
            <a:r>
              <a:rPr lang="de-DE" sz="950" dirty="0" smtClean="0"/>
              <a:t>-Digital Supply Chain Dashboard – </a:t>
            </a:r>
            <a:r>
              <a:rPr lang="de-DE" sz="950" dirty="0" err="1" smtClean="0"/>
              <a:t>Increase</a:t>
            </a:r>
            <a:r>
              <a:rPr lang="de-DE" sz="950" dirty="0" smtClean="0"/>
              <a:t> </a:t>
            </a:r>
            <a:r>
              <a:rPr lang="de-DE" sz="950" dirty="0" err="1" smtClean="0"/>
              <a:t>your</a:t>
            </a:r>
            <a:r>
              <a:rPr lang="de-DE" sz="950" dirty="0" smtClean="0"/>
              <a:t> </a:t>
            </a:r>
            <a:r>
              <a:rPr lang="de-DE" sz="950" dirty="0" err="1" smtClean="0"/>
              <a:t>supply</a:t>
            </a:r>
            <a:r>
              <a:rPr lang="de-DE" sz="950" dirty="0" smtClean="0"/>
              <a:t> </a:t>
            </a:r>
            <a:r>
              <a:rPr lang="de-DE" sz="950" dirty="0" err="1" smtClean="0"/>
              <a:t>chain</a:t>
            </a:r>
            <a:r>
              <a:rPr lang="de-DE" sz="950" dirty="0" smtClean="0"/>
              <a:t> </a:t>
            </a:r>
            <a:r>
              <a:rPr lang="de-DE" sz="950" dirty="0" err="1" smtClean="0"/>
              <a:t>transparency</a:t>
            </a:r>
            <a:endParaRPr lang="de-DE" sz="950" dirty="0"/>
          </a:p>
        </p:txBody>
      </p:sp>
      <p:sp>
        <p:nvSpPr>
          <p:cNvPr id="70" name="Textfeld 69"/>
          <p:cNvSpPr txBox="1"/>
          <p:nvPr/>
        </p:nvSpPr>
        <p:spPr>
          <a:xfrm>
            <a:off x="8567097" y="2697165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13:15</a:t>
            </a:r>
            <a:endParaRPr lang="de-DE" sz="950" b="1" dirty="0"/>
          </a:p>
        </p:txBody>
      </p:sp>
      <p:sp>
        <p:nvSpPr>
          <p:cNvPr id="71" name="Textfeld 70"/>
          <p:cNvSpPr txBox="1"/>
          <p:nvPr/>
        </p:nvSpPr>
        <p:spPr>
          <a:xfrm>
            <a:off x="9036405" y="2696382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13:45</a:t>
            </a:r>
            <a:endParaRPr lang="de-DE" sz="950" b="1" dirty="0"/>
          </a:p>
        </p:txBody>
      </p:sp>
      <p:sp>
        <p:nvSpPr>
          <p:cNvPr id="72" name="Textfeld 71"/>
          <p:cNvSpPr txBox="1"/>
          <p:nvPr/>
        </p:nvSpPr>
        <p:spPr>
          <a:xfrm>
            <a:off x="5998344" y="3695829"/>
            <a:ext cx="146918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Break</a:t>
            </a:r>
            <a:endParaRPr lang="de-DE" sz="950" b="1" dirty="0"/>
          </a:p>
        </p:txBody>
      </p:sp>
      <p:sp>
        <p:nvSpPr>
          <p:cNvPr id="73" name="Textfeld 72"/>
          <p:cNvSpPr txBox="1"/>
          <p:nvPr/>
        </p:nvSpPr>
        <p:spPr>
          <a:xfrm>
            <a:off x="8567097" y="3698465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13:45</a:t>
            </a:r>
            <a:endParaRPr lang="de-DE" sz="950" b="1" dirty="0"/>
          </a:p>
        </p:txBody>
      </p:sp>
      <p:sp>
        <p:nvSpPr>
          <p:cNvPr id="74" name="Textfeld 73"/>
          <p:cNvSpPr txBox="1"/>
          <p:nvPr/>
        </p:nvSpPr>
        <p:spPr>
          <a:xfrm>
            <a:off x="9005304" y="3697682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13:55</a:t>
            </a:r>
            <a:endParaRPr lang="de-DE" sz="950" b="1" dirty="0"/>
          </a:p>
        </p:txBody>
      </p:sp>
      <p:sp>
        <p:nvSpPr>
          <p:cNvPr id="75" name="Ellipse 74"/>
          <p:cNvSpPr/>
          <p:nvPr/>
        </p:nvSpPr>
        <p:spPr>
          <a:xfrm>
            <a:off x="7487438" y="3687711"/>
            <a:ext cx="256991" cy="256991"/>
          </a:xfrm>
          <a:prstGeom prst="ellips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6" name="Grafik 7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347" y="3707620"/>
            <a:ext cx="217171" cy="217171"/>
          </a:xfrm>
          <a:prstGeom prst="rect">
            <a:avLst/>
          </a:prstGeom>
        </p:spPr>
      </p:pic>
      <p:sp>
        <p:nvSpPr>
          <p:cNvPr id="77" name="Textfeld 76"/>
          <p:cNvSpPr txBox="1"/>
          <p:nvPr/>
        </p:nvSpPr>
        <p:spPr>
          <a:xfrm>
            <a:off x="5998344" y="4037728"/>
            <a:ext cx="146918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Break-out Session 2</a:t>
            </a:r>
            <a:endParaRPr lang="de-DE" sz="950" b="1" dirty="0"/>
          </a:p>
        </p:txBody>
      </p:sp>
      <p:sp>
        <p:nvSpPr>
          <p:cNvPr id="78" name="Textfeld 77"/>
          <p:cNvSpPr txBox="1"/>
          <p:nvPr/>
        </p:nvSpPr>
        <p:spPr>
          <a:xfrm>
            <a:off x="8567097" y="4040364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13:55</a:t>
            </a:r>
            <a:endParaRPr lang="de-DE" sz="950" b="1" dirty="0"/>
          </a:p>
        </p:txBody>
      </p:sp>
      <p:sp>
        <p:nvSpPr>
          <p:cNvPr id="79" name="Textfeld 78"/>
          <p:cNvSpPr txBox="1"/>
          <p:nvPr/>
        </p:nvSpPr>
        <p:spPr>
          <a:xfrm>
            <a:off x="9005304" y="4039581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14:25</a:t>
            </a:r>
            <a:endParaRPr lang="de-DE" sz="950" b="1" dirty="0"/>
          </a:p>
        </p:txBody>
      </p:sp>
      <p:sp>
        <p:nvSpPr>
          <p:cNvPr id="80" name="Textfeld 79"/>
          <p:cNvSpPr txBox="1"/>
          <p:nvPr/>
        </p:nvSpPr>
        <p:spPr>
          <a:xfrm>
            <a:off x="5998344" y="4369701"/>
            <a:ext cx="146918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Coffee Break</a:t>
            </a:r>
            <a:endParaRPr lang="de-DE" sz="950" b="1" dirty="0"/>
          </a:p>
        </p:txBody>
      </p:sp>
      <p:sp>
        <p:nvSpPr>
          <p:cNvPr id="81" name="Textfeld 80"/>
          <p:cNvSpPr txBox="1"/>
          <p:nvPr/>
        </p:nvSpPr>
        <p:spPr>
          <a:xfrm>
            <a:off x="8567097" y="4372337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14:25</a:t>
            </a:r>
            <a:endParaRPr lang="de-DE" sz="950" b="1" dirty="0"/>
          </a:p>
        </p:txBody>
      </p:sp>
      <p:sp>
        <p:nvSpPr>
          <p:cNvPr id="82" name="Textfeld 81"/>
          <p:cNvSpPr txBox="1"/>
          <p:nvPr/>
        </p:nvSpPr>
        <p:spPr>
          <a:xfrm>
            <a:off x="9005304" y="4371554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14:55</a:t>
            </a:r>
            <a:endParaRPr lang="de-DE" sz="950" b="1" dirty="0"/>
          </a:p>
        </p:txBody>
      </p:sp>
      <p:sp>
        <p:nvSpPr>
          <p:cNvPr id="84" name="Ellipse 83"/>
          <p:cNvSpPr/>
          <p:nvPr/>
        </p:nvSpPr>
        <p:spPr>
          <a:xfrm>
            <a:off x="7487438" y="4368293"/>
            <a:ext cx="256991" cy="256991"/>
          </a:xfrm>
          <a:prstGeom prst="ellips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5" name="Grafik 8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537" y="4388202"/>
            <a:ext cx="217171" cy="217171"/>
          </a:xfrm>
          <a:prstGeom prst="rect">
            <a:avLst/>
          </a:prstGeom>
        </p:spPr>
      </p:pic>
      <p:sp>
        <p:nvSpPr>
          <p:cNvPr id="86" name="Textfeld 85"/>
          <p:cNvSpPr txBox="1"/>
          <p:nvPr/>
        </p:nvSpPr>
        <p:spPr>
          <a:xfrm>
            <a:off x="5998344" y="4711183"/>
            <a:ext cx="146918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Break-out Session 2</a:t>
            </a:r>
            <a:endParaRPr lang="de-DE" sz="950" b="1" dirty="0"/>
          </a:p>
        </p:txBody>
      </p:sp>
      <p:sp>
        <p:nvSpPr>
          <p:cNvPr id="87" name="Textfeld 86"/>
          <p:cNvSpPr txBox="1"/>
          <p:nvPr/>
        </p:nvSpPr>
        <p:spPr>
          <a:xfrm>
            <a:off x="8567097" y="4713819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14:55</a:t>
            </a:r>
            <a:endParaRPr lang="de-DE" sz="950" b="1" dirty="0"/>
          </a:p>
        </p:txBody>
      </p:sp>
      <p:sp>
        <p:nvSpPr>
          <p:cNvPr id="88" name="Textfeld 87"/>
          <p:cNvSpPr txBox="1"/>
          <p:nvPr/>
        </p:nvSpPr>
        <p:spPr>
          <a:xfrm>
            <a:off x="9005304" y="4713036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15:20</a:t>
            </a:r>
            <a:endParaRPr lang="de-DE" sz="950" b="1" dirty="0"/>
          </a:p>
        </p:txBody>
      </p:sp>
      <p:sp>
        <p:nvSpPr>
          <p:cNvPr id="89" name="Textfeld 88"/>
          <p:cNvSpPr txBox="1"/>
          <p:nvPr/>
        </p:nvSpPr>
        <p:spPr>
          <a:xfrm>
            <a:off x="5992837" y="5060360"/>
            <a:ext cx="146918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Break</a:t>
            </a:r>
            <a:endParaRPr lang="de-DE" sz="950" b="1" dirty="0"/>
          </a:p>
        </p:txBody>
      </p:sp>
      <p:sp>
        <p:nvSpPr>
          <p:cNvPr id="90" name="Textfeld 89"/>
          <p:cNvSpPr txBox="1"/>
          <p:nvPr/>
        </p:nvSpPr>
        <p:spPr>
          <a:xfrm>
            <a:off x="8561590" y="5062996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15:20</a:t>
            </a:r>
            <a:endParaRPr lang="de-DE" sz="950" b="1" dirty="0"/>
          </a:p>
        </p:txBody>
      </p:sp>
      <p:sp>
        <p:nvSpPr>
          <p:cNvPr id="91" name="Textfeld 90"/>
          <p:cNvSpPr txBox="1"/>
          <p:nvPr/>
        </p:nvSpPr>
        <p:spPr>
          <a:xfrm>
            <a:off x="8999797" y="5062213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15:30</a:t>
            </a:r>
            <a:endParaRPr lang="de-DE" sz="950" b="1" dirty="0"/>
          </a:p>
        </p:txBody>
      </p:sp>
      <p:sp>
        <p:nvSpPr>
          <p:cNvPr id="92" name="Ellipse 91"/>
          <p:cNvSpPr/>
          <p:nvPr/>
        </p:nvSpPr>
        <p:spPr>
          <a:xfrm>
            <a:off x="7481931" y="5052242"/>
            <a:ext cx="256991" cy="256991"/>
          </a:xfrm>
          <a:prstGeom prst="ellips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3" name="Grafik 9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840" y="5072151"/>
            <a:ext cx="217171" cy="217171"/>
          </a:xfrm>
          <a:prstGeom prst="rect">
            <a:avLst/>
          </a:prstGeom>
        </p:spPr>
      </p:pic>
      <p:sp>
        <p:nvSpPr>
          <p:cNvPr id="98" name="Textfeld 97"/>
          <p:cNvSpPr txBox="1"/>
          <p:nvPr/>
        </p:nvSpPr>
        <p:spPr>
          <a:xfrm>
            <a:off x="5992837" y="5411696"/>
            <a:ext cx="146918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End </a:t>
            </a:r>
            <a:r>
              <a:rPr lang="de-DE" sz="950" b="1" dirty="0" err="1" smtClean="0"/>
              <a:t>of</a:t>
            </a:r>
            <a:r>
              <a:rPr lang="de-DE" sz="950" b="1" dirty="0" smtClean="0"/>
              <a:t> Plenum</a:t>
            </a:r>
            <a:endParaRPr lang="de-DE" sz="950" b="1" dirty="0"/>
          </a:p>
        </p:txBody>
      </p:sp>
      <p:sp>
        <p:nvSpPr>
          <p:cNvPr id="99" name="Textfeld 98"/>
          <p:cNvSpPr txBox="1"/>
          <p:nvPr/>
        </p:nvSpPr>
        <p:spPr>
          <a:xfrm>
            <a:off x="8561590" y="5398439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16:00</a:t>
            </a:r>
            <a:endParaRPr lang="de-DE" sz="950" b="1" dirty="0"/>
          </a:p>
        </p:txBody>
      </p:sp>
      <p:cxnSp>
        <p:nvCxnSpPr>
          <p:cNvPr id="101" name="Gerader Verbinder 100"/>
          <p:cNvCxnSpPr/>
          <p:nvPr/>
        </p:nvCxnSpPr>
        <p:spPr>
          <a:xfrm>
            <a:off x="6078052" y="6078347"/>
            <a:ext cx="4314772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feld 101"/>
          <p:cNvSpPr txBox="1"/>
          <p:nvPr/>
        </p:nvSpPr>
        <p:spPr>
          <a:xfrm>
            <a:off x="5992837" y="5792350"/>
            <a:ext cx="146918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Bus </a:t>
            </a:r>
            <a:r>
              <a:rPr lang="de-DE" sz="950" b="1" dirty="0" err="1" smtClean="0"/>
              <a:t>transfer</a:t>
            </a:r>
            <a:endParaRPr lang="de-DE" sz="950" b="1" dirty="0"/>
          </a:p>
        </p:txBody>
      </p:sp>
      <p:sp>
        <p:nvSpPr>
          <p:cNvPr id="103" name="Textfeld 102"/>
          <p:cNvSpPr txBox="1"/>
          <p:nvPr/>
        </p:nvSpPr>
        <p:spPr>
          <a:xfrm>
            <a:off x="8561590" y="5779093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16:15</a:t>
            </a:r>
            <a:endParaRPr lang="de-DE" sz="950" b="1" dirty="0"/>
          </a:p>
        </p:txBody>
      </p:sp>
      <p:sp>
        <p:nvSpPr>
          <p:cNvPr id="105" name="Ellipse 104"/>
          <p:cNvSpPr/>
          <p:nvPr/>
        </p:nvSpPr>
        <p:spPr>
          <a:xfrm>
            <a:off x="7476481" y="5771468"/>
            <a:ext cx="256991" cy="256991"/>
          </a:xfrm>
          <a:prstGeom prst="ellips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6" name="Grafik 10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390" y="5791377"/>
            <a:ext cx="217171" cy="217171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818" y="90849"/>
            <a:ext cx="1550259" cy="128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3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717705" y="1341685"/>
            <a:ext cx="2238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717705" y="1623696"/>
            <a:ext cx="2238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CC0099"/>
                </a:solidFill>
              </a:rPr>
              <a:t>24. Dezember 2021</a:t>
            </a:r>
            <a:endParaRPr lang="de-DE" b="1" dirty="0">
              <a:solidFill>
                <a:srgbClr val="CC0099"/>
              </a:solidFill>
            </a:endParaRPr>
          </a:p>
        </p:txBody>
      </p:sp>
      <p:cxnSp>
        <p:nvCxnSpPr>
          <p:cNvPr id="8" name="Gerader Verbinder 7"/>
          <p:cNvCxnSpPr/>
          <p:nvPr/>
        </p:nvCxnSpPr>
        <p:spPr>
          <a:xfrm>
            <a:off x="1773653" y="2016803"/>
            <a:ext cx="85680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1773653" y="2357119"/>
            <a:ext cx="85680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>
            <a:off x="1773653" y="2696382"/>
            <a:ext cx="85680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1773653" y="3059622"/>
            <a:ext cx="85680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>
            <a:off x="1773653" y="3428175"/>
            <a:ext cx="85680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1773653" y="3852832"/>
            <a:ext cx="85680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>
            <a:off x="1773653" y="4231587"/>
            <a:ext cx="85680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>
            <a:off x="1773653" y="4809141"/>
            <a:ext cx="85680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>
            <a:off x="1773653" y="5132800"/>
            <a:ext cx="85680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2801596" y="625399"/>
            <a:ext cx="5872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Veranstaltungsname 2021</a:t>
            </a:r>
          </a:p>
          <a:p>
            <a:pPr algn="ctr"/>
            <a:r>
              <a:rPr lang="de-DE" sz="2400" b="1" dirty="0" smtClean="0"/>
              <a:t>Oktogon | Zeche Zollverein</a:t>
            </a:r>
            <a:endParaRPr lang="de-DE" sz="2400" b="1" dirty="0"/>
          </a:p>
        </p:txBody>
      </p:sp>
      <p:pic>
        <p:nvPicPr>
          <p:cNvPr id="33" name="Grafik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805" y="128884"/>
            <a:ext cx="1575749" cy="1550075"/>
          </a:xfrm>
          <a:prstGeom prst="rect">
            <a:avLst/>
          </a:prstGeom>
        </p:spPr>
      </p:pic>
      <p:sp>
        <p:nvSpPr>
          <p:cNvPr id="34" name="Textfeld 33"/>
          <p:cNvSpPr txBox="1"/>
          <p:nvPr/>
        </p:nvSpPr>
        <p:spPr>
          <a:xfrm>
            <a:off x="1717705" y="1993028"/>
            <a:ext cx="1911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Warm </a:t>
            </a:r>
            <a:r>
              <a:rPr lang="de-DE" sz="950" b="1" dirty="0" err="1" smtClean="0"/>
              <a:t>up</a:t>
            </a:r>
            <a:endParaRPr lang="de-DE" sz="950" b="1" dirty="0" smtClean="0"/>
          </a:p>
          <a:p>
            <a:r>
              <a:rPr lang="de-DE" sz="950" b="1" dirty="0" smtClean="0"/>
              <a:t>- </a:t>
            </a:r>
            <a:r>
              <a:rPr lang="de-DE" sz="950" b="1" dirty="0" err="1" smtClean="0"/>
              <a:t>Memories</a:t>
            </a:r>
            <a:r>
              <a:rPr lang="de-DE" sz="950" b="1" dirty="0" smtClean="0"/>
              <a:t> </a:t>
            </a:r>
            <a:r>
              <a:rPr lang="de-DE" sz="950" b="1" dirty="0" err="1" smtClean="0"/>
              <a:t>from</a:t>
            </a:r>
            <a:r>
              <a:rPr lang="de-DE" sz="950" b="1" dirty="0" smtClean="0"/>
              <a:t> last </a:t>
            </a:r>
            <a:r>
              <a:rPr lang="de-DE" sz="950" b="1" dirty="0" err="1" smtClean="0"/>
              <a:t>night</a:t>
            </a:r>
            <a:r>
              <a:rPr lang="de-DE" sz="950" b="1" dirty="0" smtClean="0"/>
              <a:t> -</a:t>
            </a:r>
            <a:endParaRPr lang="de-DE" sz="950" b="1" dirty="0"/>
          </a:p>
        </p:txBody>
      </p:sp>
      <p:sp>
        <p:nvSpPr>
          <p:cNvPr id="35" name="Textfeld 34"/>
          <p:cNvSpPr txBox="1"/>
          <p:nvPr/>
        </p:nvSpPr>
        <p:spPr>
          <a:xfrm>
            <a:off x="4245760" y="2059368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9:00</a:t>
            </a:r>
            <a:endParaRPr lang="de-DE" sz="950" b="1" dirty="0"/>
          </a:p>
        </p:txBody>
      </p:sp>
      <p:sp>
        <p:nvSpPr>
          <p:cNvPr id="36" name="Textfeld 35"/>
          <p:cNvSpPr txBox="1"/>
          <p:nvPr/>
        </p:nvSpPr>
        <p:spPr>
          <a:xfrm>
            <a:off x="4683967" y="2058585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9:15</a:t>
            </a:r>
            <a:endParaRPr lang="de-DE" sz="950" b="1" dirty="0"/>
          </a:p>
        </p:txBody>
      </p:sp>
      <p:sp>
        <p:nvSpPr>
          <p:cNvPr id="37" name="Textfeld 36"/>
          <p:cNvSpPr txBox="1"/>
          <p:nvPr/>
        </p:nvSpPr>
        <p:spPr>
          <a:xfrm>
            <a:off x="1717705" y="2419211"/>
            <a:ext cx="1911063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Welcome</a:t>
            </a:r>
            <a:endParaRPr lang="de-DE" sz="950" b="1" dirty="0"/>
          </a:p>
        </p:txBody>
      </p:sp>
      <p:sp>
        <p:nvSpPr>
          <p:cNvPr id="38" name="Textfeld 37"/>
          <p:cNvSpPr txBox="1"/>
          <p:nvPr/>
        </p:nvSpPr>
        <p:spPr>
          <a:xfrm>
            <a:off x="4245760" y="2407724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9:15</a:t>
            </a:r>
            <a:endParaRPr lang="de-DE" sz="950" b="1" dirty="0"/>
          </a:p>
        </p:txBody>
      </p:sp>
      <p:sp>
        <p:nvSpPr>
          <p:cNvPr id="39" name="Textfeld 38"/>
          <p:cNvSpPr txBox="1"/>
          <p:nvPr/>
        </p:nvSpPr>
        <p:spPr>
          <a:xfrm>
            <a:off x="4683967" y="2406941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9:20</a:t>
            </a:r>
            <a:endParaRPr lang="de-DE" sz="950" b="1" dirty="0"/>
          </a:p>
        </p:txBody>
      </p:sp>
      <p:sp>
        <p:nvSpPr>
          <p:cNvPr id="40" name="Textfeld 39"/>
          <p:cNvSpPr txBox="1"/>
          <p:nvPr/>
        </p:nvSpPr>
        <p:spPr>
          <a:xfrm>
            <a:off x="6338892" y="2334626"/>
            <a:ext cx="12446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Melanie </a:t>
            </a:r>
            <a:r>
              <a:rPr lang="de-DE" sz="950" b="1" dirty="0" err="1" smtClean="0"/>
              <a:t>Mittmann</a:t>
            </a:r>
            <a:endParaRPr lang="de-DE" sz="950" b="1" dirty="0" smtClean="0"/>
          </a:p>
          <a:p>
            <a:r>
              <a:rPr lang="de-DE" sz="950" b="1" dirty="0" smtClean="0"/>
              <a:t>Max Mustermann</a:t>
            </a:r>
            <a:endParaRPr lang="de-DE" sz="950" b="1" dirty="0"/>
          </a:p>
        </p:txBody>
      </p:sp>
      <p:sp>
        <p:nvSpPr>
          <p:cNvPr id="41" name="Textfeld 40"/>
          <p:cNvSpPr txBox="1"/>
          <p:nvPr/>
        </p:nvSpPr>
        <p:spPr>
          <a:xfrm>
            <a:off x="1717705" y="2681582"/>
            <a:ext cx="1911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Service Line</a:t>
            </a:r>
          </a:p>
          <a:p>
            <a:r>
              <a:rPr lang="de-DE" sz="950" b="1" dirty="0" smtClean="0"/>
              <a:t>- </a:t>
            </a:r>
            <a:r>
              <a:rPr lang="de-DE" sz="950" b="1" dirty="0" err="1" smtClean="0"/>
              <a:t>Let‘s</a:t>
            </a:r>
            <a:r>
              <a:rPr lang="de-DE" sz="950" b="1" dirty="0" smtClean="0"/>
              <a:t> </a:t>
            </a:r>
            <a:r>
              <a:rPr lang="de-DE" sz="950" b="1" dirty="0" err="1" smtClean="0"/>
              <a:t>move</a:t>
            </a:r>
            <a:r>
              <a:rPr lang="de-DE" sz="950" b="1" dirty="0" smtClean="0"/>
              <a:t> on -</a:t>
            </a:r>
            <a:endParaRPr lang="de-DE" sz="950" b="1" dirty="0"/>
          </a:p>
        </p:txBody>
      </p:sp>
      <p:sp>
        <p:nvSpPr>
          <p:cNvPr id="42" name="Textfeld 41"/>
          <p:cNvSpPr txBox="1"/>
          <p:nvPr/>
        </p:nvSpPr>
        <p:spPr>
          <a:xfrm>
            <a:off x="4245760" y="2761705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9:30</a:t>
            </a:r>
            <a:endParaRPr lang="de-DE" sz="950" b="1" dirty="0"/>
          </a:p>
        </p:txBody>
      </p:sp>
      <p:sp>
        <p:nvSpPr>
          <p:cNvPr id="43" name="Textfeld 42"/>
          <p:cNvSpPr txBox="1"/>
          <p:nvPr/>
        </p:nvSpPr>
        <p:spPr>
          <a:xfrm>
            <a:off x="4683967" y="2760922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9:50</a:t>
            </a:r>
            <a:endParaRPr lang="de-DE" sz="950" b="1" dirty="0"/>
          </a:p>
        </p:txBody>
      </p:sp>
      <p:sp>
        <p:nvSpPr>
          <p:cNvPr id="44" name="Textfeld 43"/>
          <p:cNvSpPr txBox="1"/>
          <p:nvPr/>
        </p:nvSpPr>
        <p:spPr>
          <a:xfrm>
            <a:off x="6338892" y="2761263"/>
            <a:ext cx="124460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Stephan Stups</a:t>
            </a:r>
            <a:endParaRPr lang="de-DE" sz="950" b="1" dirty="0"/>
          </a:p>
        </p:txBody>
      </p:sp>
      <p:sp>
        <p:nvSpPr>
          <p:cNvPr id="45" name="Textfeld 44"/>
          <p:cNvSpPr txBox="1"/>
          <p:nvPr/>
        </p:nvSpPr>
        <p:spPr>
          <a:xfrm>
            <a:off x="1717704" y="3059622"/>
            <a:ext cx="1911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The Yin </a:t>
            </a:r>
            <a:r>
              <a:rPr lang="de-DE" sz="950" b="1" dirty="0" err="1" smtClean="0"/>
              <a:t>and</a:t>
            </a:r>
            <a:r>
              <a:rPr lang="de-DE" sz="950" b="1" dirty="0" smtClean="0"/>
              <a:t> Yang </a:t>
            </a:r>
            <a:r>
              <a:rPr lang="de-DE" sz="950" b="1" dirty="0" err="1" smtClean="0"/>
              <a:t>of</a:t>
            </a:r>
            <a:endParaRPr lang="de-DE" sz="950" b="1" dirty="0" smtClean="0"/>
          </a:p>
          <a:p>
            <a:r>
              <a:rPr lang="de-DE" sz="950" b="1" dirty="0" smtClean="0"/>
              <a:t>Business Transformation</a:t>
            </a:r>
            <a:endParaRPr lang="de-DE" sz="950" b="1" dirty="0"/>
          </a:p>
        </p:txBody>
      </p:sp>
      <p:sp>
        <p:nvSpPr>
          <p:cNvPr id="46" name="Textfeld 45"/>
          <p:cNvSpPr txBox="1"/>
          <p:nvPr/>
        </p:nvSpPr>
        <p:spPr>
          <a:xfrm>
            <a:off x="4245760" y="3122359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9:50</a:t>
            </a:r>
            <a:endParaRPr lang="de-DE" sz="950" b="1" dirty="0"/>
          </a:p>
        </p:txBody>
      </p:sp>
      <p:sp>
        <p:nvSpPr>
          <p:cNvPr id="47" name="Textfeld 46"/>
          <p:cNvSpPr txBox="1"/>
          <p:nvPr/>
        </p:nvSpPr>
        <p:spPr>
          <a:xfrm>
            <a:off x="4683967" y="3121576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10:05</a:t>
            </a:r>
            <a:endParaRPr lang="de-DE" sz="950" b="1" dirty="0"/>
          </a:p>
        </p:txBody>
      </p:sp>
      <p:sp>
        <p:nvSpPr>
          <p:cNvPr id="48" name="Textfeld 47"/>
          <p:cNvSpPr txBox="1"/>
          <p:nvPr/>
        </p:nvSpPr>
        <p:spPr>
          <a:xfrm>
            <a:off x="6338892" y="3053947"/>
            <a:ext cx="12446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Marta Muster</a:t>
            </a:r>
          </a:p>
          <a:p>
            <a:r>
              <a:rPr lang="de-DE" sz="950" b="1" dirty="0" smtClean="0"/>
              <a:t>CEO Muster AG</a:t>
            </a:r>
            <a:endParaRPr lang="de-DE" sz="950" b="1" dirty="0"/>
          </a:p>
        </p:txBody>
      </p:sp>
      <p:sp>
        <p:nvSpPr>
          <p:cNvPr id="49" name="Textfeld 48"/>
          <p:cNvSpPr txBox="1"/>
          <p:nvPr/>
        </p:nvSpPr>
        <p:spPr>
          <a:xfrm>
            <a:off x="1717703" y="3444343"/>
            <a:ext cx="1911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Transformation in a </a:t>
            </a:r>
          </a:p>
          <a:p>
            <a:r>
              <a:rPr lang="de-DE" sz="950" b="1" dirty="0" smtClean="0"/>
              <a:t>Large </a:t>
            </a:r>
            <a:r>
              <a:rPr lang="de-DE" sz="950" b="1" dirty="0" err="1" smtClean="0"/>
              <a:t>corporate</a:t>
            </a:r>
            <a:endParaRPr lang="de-DE" sz="950" b="1" dirty="0"/>
          </a:p>
        </p:txBody>
      </p:sp>
      <p:sp>
        <p:nvSpPr>
          <p:cNvPr id="50" name="Textfeld 49"/>
          <p:cNvSpPr txBox="1"/>
          <p:nvPr/>
        </p:nvSpPr>
        <p:spPr>
          <a:xfrm>
            <a:off x="4245760" y="3529324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10:05</a:t>
            </a:r>
            <a:endParaRPr lang="de-DE" sz="950" b="1" dirty="0"/>
          </a:p>
        </p:txBody>
      </p:sp>
      <p:sp>
        <p:nvSpPr>
          <p:cNvPr id="51" name="Textfeld 50"/>
          <p:cNvSpPr txBox="1"/>
          <p:nvPr/>
        </p:nvSpPr>
        <p:spPr>
          <a:xfrm>
            <a:off x="4683967" y="3528541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10:15</a:t>
            </a:r>
            <a:endParaRPr lang="de-DE" sz="950" b="1" dirty="0"/>
          </a:p>
        </p:txBody>
      </p:sp>
      <p:sp>
        <p:nvSpPr>
          <p:cNvPr id="52" name="Textfeld 51"/>
          <p:cNvSpPr txBox="1"/>
          <p:nvPr/>
        </p:nvSpPr>
        <p:spPr>
          <a:xfrm>
            <a:off x="6338892" y="3460912"/>
            <a:ext cx="12446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Edgar Eins</a:t>
            </a:r>
          </a:p>
          <a:p>
            <a:r>
              <a:rPr lang="de-DE" sz="950" b="1" dirty="0" smtClean="0"/>
              <a:t>Prof. University</a:t>
            </a:r>
            <a:endParaRPr lang="de-DE" sz="950" b="1" dirty="0"/>
          </a:p>
        </p:txBody>
      </p:sp>
      <p:sp>
        <p:nvSpPr>
          <p:cNvPr id="53" name="Textfeld 52"/>
          <p:cNvSpPr txBox="1"/>
          <p:nvPr/>
        </p:nvSpPr>
        <p:spPr>
          <a:xfrm>
            <a:off x="1681558" y="3922946"/>
            <a:ext cx="146918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Break</a:t>
            </a:r>
            <a:endParaRPr lang="de-DE" sz="950" b="1" dirty="0"/>
          </a:p>
        </p:txBody>
      </p:sp>
      <p:sp>
        <p:nvSpPr>
          <p:cNvPr id="54" name="Textfeld 53"/>
          <p:cNvSpPr txBox="1"/>
          <p:nvPr/>
        </p:nvSpPr>
        <p:spPr>
          <a:xfrm>
            <a:off x="4245760" y="3925582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10:15</a:t>
            </a:r>
            <a:endParaRPr lang="de-DE" sz="950" b="1" dirty="0"/>
          </a:p>
        </p:txBody>
      </p:sp>
      <p:sp>
        <p:nvSpPr>
          <p:cNvPr id="55" name="Textfeld 54"/>
          <p:cNvSpPr txBox="1"/>
          <p:nvPr/>
        </p:nvSpPr>
        <p:spPr>
          <a:xfrm>
            <a:off x="4683967" y="3924799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10:30</a:t>
            </a:r>
            <a:endParaRPr lang="de-DE" sz="950" b="1" dirty="0"/>
          </a:p>
        </p:txBody>
      </p:sp>
      <p:sp>
        <p:nvSpPr>
          <p:cNvPr id="56" name="Textfeld 55"/>
          <p:cNvSpPr txBox="1"/>
          <p:nvPr/>
        </p:nvSpPr>
        <p:spPr>
          <a:xfrm>
            <a:off x="6338891" y="3857170"/>
            <a:ext cx="1911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Edgar Eins</a:t>
            </a:r>
          </a:p>
          <a:p>
            <a:r>
              <a:rPr lang="de-DE" sz="950" b="1" dirty="0" smtClean="0"/>
              <a:t>Prof. University</a:t>
            </a:r>
            <a:endParaRPr lang="de-DE" sz="950" b="1" dirty="0"/>
          </a:p>
        </p:txBody>
      </p:sp>
      <p:sp>
        <p:nvSpPr>
          <p:cNvPr id="57" name="Textfeld 56"/>
          <p:cNvSpPr txBox="1"/>
          <p:nvPr/>
        </p:nvSpPr>
        <p:spPr>
          <a:xfrm>
            <a:off x="1717702" y="4406951"/>
            <a:ext cx="1911063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Fun Event</a:t>
            </a:r>
            <a:endParaRPr lang="de-DE" sz="950" b="1" dirty="0"/>
          </a:p>
        </p:txBody>
      </p:sp>
      <p:sp>
        <p:nvSpPr>
          <p:cNvPr id="58" name="Textfeld 57"/>
          <p:cNvSpPr txBox="1"/>
          <p:nvPr/>
        </p:nvSpPr>
        <p:spPr>
          <a:xfrm>
            <a:off x="4245760" y="4409587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10:30</a:t>
            </a:r>
            <a:endParaRPr lang="de-DE" sz="950" b="1" dirty="0"/>
          </a:p>
        </p:txBody>
      </p:sp>
      <p:sp>
        <p:nvSpPr>
          <p:cNvPr id="59" name="Textfeld 58"/>
          <p:cNvSpPr txBox="1"/>
          <p:nvPr/>
        </p:nvSpPr>
        <p:spPr>
          <a:xfrm>
            <a:off x="4683967" y="4408804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12:15</a:t>
            </a:r>
            <a:endParaRPr lang="de-DE" sz="950" b="1" dirty="0"/>
          </a:p>
        </p:txBody>
      </p:sp>
      <p:sp>
        <p:nvSpPr>
          <p:cNvPr id="60" name="Textfeld 59"/>
          <p:cNvSpPr txBox="1"/>
          <p:nvPr/>
        </p:nvSpPr>
        <p:spPr>
          <a:xfrm>
            <a:off x="6338891" y="4241162"/>
            <a:ext cx="1344585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Transformation Tour – </a:t>
            </a:r>
          </a:p>
          <a:p>
            <a:r>
              <a:rPr lang="de-DE" sz="950" b="1" dirty="0" smtClean="0"/>
              <a:t>Design Museum /</a:t>
            </a:r>
          </a:p>
          <a:p>
            <a:r>
              <a:rPr lang="de-DE" sz="950" b="1" dirty="0" smtClean="0"/>
              <a:t>Ruhrmuseum</a:t>
            </a:r>
            <a:endParaRPr lang="de-DE" sz="950" b="1" dirty="0"/>
          </a:p>
        </p:txBody>
      </p:sp>
      <p:sp>
        <p:nvSpPr>
          <p:cNvPr id="61" name="Textfeld 60"/>
          <p:cNvSpPr txBox="1"/>
          <p:nvPr/>
        </p:nvSpPr>
        <p:spPr>
          <a:xfrm>
            <a:off x="1717701" y="4855685"/>
            <a:ext cx="1911063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Lunch</a:t>
            </a:r>
            <a:endParaRPr lang="de-DE" sz="950" b="1" dirty="0"/>
          </a:p>
        </p:txBody>
      </p:sp>
      <p:sp>
        <p:nvSpPr>
          <p:cNvPr id="62" name="Textfeld 61"/>
          <p:cNvSpPr txBox="1"/>
          <p:nvPr/>
        </p:nvSpPr>
        <p:spPr>
          <a:xfrm>
            <a:off x="4245760" y="4856463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12:15</a:t>
            </a:r>
            <a:endParaRPr lang="de-DE" sz="950" b="1" dirty="0"/>
          </a:p>
        </p:txBody>
      </p:sp>
      <p:sp>
        <p:nvSpPr>
          <p:cNvPr id="63" name="Textfeld 62"/>
          <p:cNvSpPr txBox="1"/>
          <p:nvPr/>
        </p:nvSpPr>
        <p:spPr>
          <a:xfrm>
            <a:off x="4683967" y="4855680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13:15</a:t>
            </a:r>
            <a:endParaRPr lang="de-DE" sz="950" b="1" dirty="0"/>
          </a:p>
        </p:txBody>
      </p:sp>
      <p:sp>
        <p:nvSpPr>
          <p:cNvPr id="64" name="Ellipse 63"/>
          <p:cNvSpPr/>
          <p:nvPr/>
        </p:nvSpPr>
        <p:spPr>
          <a:xfrm>
            <a:off x="3170652" y="3914828"/>
            <a:ext cx="256991" cy="256991"/>
          </a:xfrm>
          <a:prstGeom prst="ellips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5" name="Grafik 6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561" y="3934737"/>
            <a:ext cx="217171" cy="217171"/>
          </a:xfrm>
          <a:prstGeom prst="rect">
            <a:avLst/>
          </a:prstGeom>
        </p:spPr>
      </p:pic>
      <p:sp>
        <p:nvSpPr>
          <p:cNvPr id="67" name="Ellipse 66"/>
          <p:cNvSpPr/>
          <p:nvPr/>
        </p:nvSpPr>
        <p:spPr>
          <a:xfrm>
            <a:off x="3170648" y="4840641"/>
            <a:ext cx="256991" cy="256991"/>
          </a:xfrm>
          <a:prstGeom prst="ellips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8" name="Grafik 6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557" y="4860550"/>
            <a:ext cx="217171" cy="217171"/>
          </a:xfrm>
          <a:prstGeom prst="rect">
            <a:avLst/>
          </a:prstGeom>
        </p:spPr>
      </p:pic>
      <p:cxnSp>
        <p:nvCxnSpPr>
          <p:cNvPr id="104" name="Gerader Verbinder 103"/>
          <p:cNvCxnSpPr/>
          <p:nvPr/>
        </p:nvCxnSpPr>
        <p:spPr>
          <a:xfrm>
            <a:off x="1773653" y="5507416"/>
            <a:ext cx="85680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r Verbinder 106"/>
          <p:cNvCxnSpPr/>
          <p:nvPr/>
        </p:nvCxnSpPr>
        <p:spPr>
          <a:xfrm>
            <a:off x="1773653" y="5855435"/>
            <a:ext cx="85680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feld 110"/>
          <p:cNvSpPr txBox="1"/>
          <p:nvPr/>
        </p:nvSpPr>
        <p:spPr>
          <a:xfrm>
            <a:off x="1681558" y="5123912"/>
            <a:ext cx="146918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err="1" smtClean="0"/>
              <a:t>Our</a:t>
            </a:r>
            <a:r>
              <a:rPr lang="de-DE" sz="950" b="1" dirty="0" smtClean="0"/>
              <a:t> EMEA SAP Ambition, </a:t>
            </a:r>
            <a:r>
              <a:rPr lang="de-DE" sz="950" b="1" dirty="0" err="1" smtClean="0"/>
              <a:t>Strategy</a:t>
            </a:r>
            <a:r>
              <a:rPr lang="de-DE" sz="950" b="1" dirty="0" smtClean="0"/>
              <a:t> </a:t>
            </a:r>
            <a:r>
              <a:rPr lang="de-DE" sz="950" b="1" dirty="0" err="1" smtClean="0"/>
              <a:t>and</a:t>
            </a:r>
            <a:r>
              <a:rPr lang="de-DE" sz="950" b="1" dirty="0" smtClean="0"/>
              <a:t> Plan</a:t>
            </a:r>
            <a:endParaRPr lang="de-DE" sz="950" b="1" dirty="0"/>
          </a:p>
        </p:txBody>
      </p:sp>
      <p:sp>
        <p:nvSpPr>
          <p:cNvPr id="112" name="Textfeld 111"/>
          <p:cNvSpPr txBox="1"/>
          <p:nvPr/>
        </p:nvSpPr>
        <p:spPr>
          <a:xfrm>
            <a:off x="4250311" y="5202479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13:15</a:t>
            </a:r>
            <a:endParaRPr lang="de-DE" sz="950" b="1" dirty="0"/>
          </a:p>
        </p:txBody>
      </p:sp>
      <p:sp>
        <p:nvSpPr>
          <p:cNvPr id="113" name="Textfeld 112"/>
          <p:cNvSpPr txBox="1"/>
          <p:nvPr/>
        </p:nvSpPr>
        <p:spPr>
          <a:xfrm>
            <a:off x="4688518" y="5201696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15:40</a:t>
            </a:r>
            <a:endParaRPr lang="de-DE" sz="950" b="1" dirty="0"/>
          </a:p>
        </p:txBody>
      </p:sp>
      <p:sp>
        <p:nvSpPr>
          <p:cNvPr id="114" name="Textfeld 113"/>
          <p:cNvSpPr txBox="1"/>
          <p:nvPr/>
        </p:nvSpPr>
        <p:spPr>
          <a:xfrm>
            <a:off x="6338891" y="5201696"/>
            <a:ext cx="146918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Liz </a:t>
            </a:r>
            <a:r>
              <a:rPr lang="de-DE" sz="950" b="1" dirty="0" err="1" smtClean="0"/>
              <a:t>Lorem</a:t>
            </a:r>
            <a:endParaRPr lang="de-DE" sz="950" b="1" dirty="0"/>
          </a:p>
        </p:txBody>
      </p:sp>
      <p:sp>
        <p:nvSpPr>
          <p:cNvPr id="115" name="Textfeld 114"/>
          <p:cNvSpPr txBox="1"/>
          <p:nvPr/>
        </p:nvSpPr>
        <p:spPr>
          <a:xfrm>
            <a:off x="1686528" y="5569844"/>
            <a:ext cx="146918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End </a:t>
            </a:r>
            <a:r>
              <a:rPr lang="de-DE" sz="950" b="1" dirty="0" err="1" smtClean="0"/>
              <a:t>of</a:t>
            </a:r>
            <a:r>
              <a:rPr lang="de-DE" sz="950" b="1" dirty="0" smtClean="0"/>
              <a:t> Plenum</a:t>
            </a:r>
            <a:endParaRPr lang="de-DE" sz="950" b="1" dirty="0"/>
          </a:p>
        </p:txBody>
      </p:sp>
      <p:sp>
        <p:nvSpPr>
          <p:cNvPr id="116" name="Textfeld 115"/>
          <p:cNvSpPr txBox="1"/>
          <p:nvPr/>
        </p:nvSpPr>
        <p:spPr>
          <a:xfrm>
            <a:off x="4239913" y="5556587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16:00</a:t>
            </a:r>
            <a:endParaRPr lang="de-DE" sz="950" b="1" dirty="0"/>
          </a:p>
        </p:txBody>
      </p:sp>
      <p:cxnSp>
        <p:nvCxnSpPr>
          <p:cNvPr id="117" name="Gerader Verbinder 116"/>
          <p:cNvCxnSpPr/>
          <p:nvPr/>
        </p:nvCxnSpPr>
        <p:spPr>
          <a:xfrm>
            <a:off x="1784051" y="6236567"/>
            <a:ext cx="8568000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feld 117"/>
          <p:cNvSpPr txBox="1"/>
          <p:nvPr/>
        </p:nvSpPr>
        <p:spPr>
          <a:xfrm>
            <a:off x="1696926" y="5950976"/>
            <a:ext cx="146918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Bus </a:t>
            </a:r>
            <a:r>
              <a:rPr lang="de-DE" sz="950" b="1" dirty="0" err="1" smtClean="0"/>
              <a:t>transfer</a:t>
            </a:r>
            <a:endParaRPr lang="de-DE" sz="950" b="1" dirty="0"/>
          </a:p>
        </p:txBody>
      </p:sp>
      <p:sp>
        <p:nvSpPr>
          <p:cNvPr id="119" name="Textfeld 118"/>
          <p:cNvSpPr txBox="1"/>
          <p:nvPr/>
        </p:nvSpPr>
        <p:spPr>
          <a:xfrm>
            <a:off x="4250311" y="5937719"/>
            <a:ext cx="46930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b="1" dirty="0" smtClean="0"/>
              <a:t>16:15</a:t>
            </a:r>
            <a:endParaRPr lang="de-DE" sz="950" b="1" dirty="0"/>
          </a:p>
        </p:txBody>
      </p:sp>
      <p:sp>
        <p:nvSpPr>
          <p:cNvPr id="120" name="Ellipse 119"/>
          <p:cNvSpPr/>
          <p:nvPr/>
        </p:nvSpPr>
        <p:spPr>
          <a:xfrm>
            <a:off x="3153194" y="5912908"/>
            <a:ext cx="256991" cy="256991"/>
          </a:xfrm>
          <a:prstGeom prst="ellips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1" name="Grafik 1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103" y="5932817"/>
            <a:ext cx="217171" cy="217171"/>
          </a:xfrm>
          <a:prstGeom prst="rect">
            <a:avLst/>
          </a:prstGeom>
        </p:spPr>
      </p:pic>
      <p:pic>
        <p:nvPicPr>
          <p:cNvPr id="66" name="Grafik 6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818" y="90849"/>
            <a:ext cx="1550259" cy="128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160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Breitbild</PresentationFormat>
  <Paragraphs>124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Microsoft-Konto</cp:lastModifiedBy>
  <cp:revision>13</cp:revision>
  <cp:lastPrinted>2021-12-02T11:52:30Z</cp:lastPrinted>
  <dcterms:created xsi:type="dcterms:W3CDTF">2021-11-30T14:02:46Z</dcterms:created>
  <dcterms:modified xsi:type="dcterms:W3CDTF">2022-02-07T15:42:41Z</dcterms:modified>
</cp:coreProperties>
</file>